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1"/>
  </p:notesMasterIdLst>
  <p:handoutMasterIdLst>
    <p:handoutMasterId r:id="rId12"/>
  </p:handoutMasterIdLst>
  <p:sldIdLst>
    <p:sldId id="261" r:id="rId2"/>
    <p:sldId id="481" r:id="rId3"/>
    <p:sldId id="485" r:id="rId4"/>
    <p:sldId id="484" r:id="rId5"/>
    <p:sldId id="480" r:id="rId6"/>
    <p:sldId id="487" r:id="rId7"/>
    <p:sldId id="488" r:id="rId8"/>
    <p:sldId id="615" r:id="rId9"/>
    <p:sldId id="363" r:id="rId10"/>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lines" initials="hl" lastIdx="2" clrIdx="0">
    <p:extLst>
      <p:ext uri="{19B8F6BF-5375-455C-9EA6-DF929625EA0E}">
        <p15:presenceInfo xmlns:p15="http://schemas.microsoft.com/office/powerpoint/2012/main" userId="helen lin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64536" autoAdjust="0"/>
  </p:normalViewPr>
  <p:slideViewPr>
    <p:cSldViewPr>
      <p:cViewPr varScale="1">
        <p:scale>
          <a:sx n="30" d="100"/>
          <a:sy n="30" d="100"/>
        </p:scale>
        <p:origin x="1757" y="29"/>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solidFill>
                  <a:schemeClr val="tx1"/>
                </a:solidFill>
              </a:rPr>
              <a:t>You can listen to Nicola Davies reading ‘The Promise’ at: </a:t>
            </a:r>
            <a:r>
              <a:rPr lang="en-GB" sz="1200" dirty="0"/>
              <a:t>https://vimeo.com/73026206   </a:t>
            </a:r>
          </a:p>
          <a:p>
            <a:r>
              <a:rPr lang="en-GB" dirty="0">
                <a:solidFill>
                  <a:schemeClr val="tx1"/>
                </a:solidFill>
              </a:rPr>
              <a:t>‘The Promise’ might be described as a modern fable or folk tale, so some of the repetition in it is linked to the conventions of the genre (objects or actions that occur in ‘threes’ being typical). Repetition of ‘mean and hard and ugly’ is applied to the city, its people and the protagonist, suggesting the strength of the need for transformation of the city and its inhabitants’ lives (by the end of the story this has been achieved by the planting of ‘magic’ acorns that grow into trees and gardens, making the city a green space and bringing people together). </a:t>
            </a:r>
          </a:p>
          <a:p>
            <a:r>
              <a:rPr lang="en-GB" dirty="0">
                <a:solidFill>
                  <a:schemeClr val="tx1"/>
                </a:solidFill>
              </a:rPr>
              <a:t>You could ask students if they notice any other kinds of repetition in the opening paragraph and note how these produce a distinctive rhythm and mood, for example:</a:t>
            </a:r>
          </a:p>
          <a:p>
            <a:pPr marL="171450" indent="-171450">
              <a:buFont typeface="Arial" panose="020B0604020202020204" pitchFamily="34" charset="0"/>
              <a:buChar char="•"/>
            </a:pPr>
            <a:r>
              <a:rPr lang="en-GB" dirty="0">
                <a:solidFill>
                  <a:schemeClr val="tx1"/>
                </a:solidFill>
              </a:rPr>
              <a:t>The number of monosyllabic words in phrases (mean and hard; dry as dust; cracked by heat and cold; the dead trees in the park) making the harsh sounds and rhythms more relentless</a:t>
            </a:r>
          </a:p>
          <a:p>
            <a:pPr marL="171450" indent="-171450">
              <a:buFont typeface="Arial" panose="020B0604020202020204" pitchFamily="34" charset="0"/>
              <a:buChar char="•"/>
            </a:pPr>
            <a:r>
              <a:rPr lang="en-GB" dirty="0">
                <a:solidFill>
                  <a:schemeClr val="tx1"/>
                </a:solidFill>
              </a:rPr>
              <a:t>The number of co-ordinated phrases and clauses similarly adds to the idea of relentless tedium and inevitability, e.g. The people had grown as mean and hard and ugly as their city and I was mean and hard and ugly too</a:t>
            </a:r>
          </a:p>
          <a:p>
            <a:pPr marL="171450" indent="-171450">
              <a:buFont typeface="Arial" panose="020B0604020202020204" pitchFamily="34" charset="0"/>
              <a:buChar char="•"/>
            </a:pPr>
            <a:r>
              <a:rPr lang="en-GB" dirty="0">
                <a:solidFill>
                  <a:schemeClr val="tx1"/>
                </a:solidFill>
              </a:rPr>
              <a:t>Choice of words with hard consonant sounds and/or from similar lexical field, to connote ugliness and harshness: mean, hard, ugly, dry, cracked, gritty, scratching, broken, shrivelled</a:t>
            </a:r>
          </a:p>
          <a:p>
            <a:pPr marL="171450" indent="-171450">
              <a:buFont typeface="Arial" panose="020B0604020202020204" pitchFamily="34" charset="0"/>
              <a:buChar char="•"/>
            </a:pPr>
            <a:r>
              <a:rPr lang="en-GB" dirty="0">
                <a:solidFill>
                  <a:schemeClr val="tx1"/>
                </a:solidFill>
              </a:rPr>
              <a:t>Repeated negative constructions: never blessed with rain; nothing grew; no-one ever smiled</a:t>
            </a:r>
          </a:p>
          <a:p>
            <a:pPr marL="171450" indent="-171450">
              <a:buFont typeface="Arial" panose="020B0604020202020204" pitchFamily="34" charset="0"/>
              <a:buChar char="•"/>
            </a:pPr>
            <a:r>
              <a:rPr lang="en-GB" dirty="0">
                <a:solidFill>
                  <a:schemeClr val="tx1"/>
                </a:solidFill>
              </a:rPr>
              <a:t>Three short sentences positioned in the middle of the paragraph stressing the bleak scene as simple fact: Nothing grew. Everything was broken. No one ever smiled.</a:t>
            </a:r>
          </a:p>
          <a:p>
            <a:endParaRPr lang="en-GB" dirty="0">
              <a:solidFill>
                <a:schemeClr val="tx1"/>
              </a:solidFill>
            </a:endParaRPr>
          </a:p>
        </p:txBody>
      </p:sp>
      <p:sp>
        <p:nvSpPr>
          <p:cNvPr id="4" name="Slide Number Placeholder 3"/>
          <p:cNvSpPr>
            <a:spLocks noGrp="1"/>
          </p:cNvSpPr>
          <p:nvPr>
            <p:ph type="sldNum" sz="quarter" idx="10"/>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297717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solidFill>
                  <a:schemeClr val="tx1"/>
                </a:solidFill>
              </a:rPr>
              <a:t>You might want to support students’ performance by highlighting words, phrases or sentences for particular emphasis, </a:t>
            </a:r>
            <a:r>
              <a:rPr lang="en-GB" dirty="0" err="1">
                <a:solidFill>
                  <a:schemeClr val="tx1"/>
                </a:solidFill>
              </a:rPr>
              <a:t>eg</a:t>
            </a:r>
            <a:r>
              <a:rPr lang="en-GB" dirty="0">
                <a:solidFill>
                  <a:schemeClr val="tx1"/>
                </a:solidFill>
              </a:rPr>
              <a:t> picking up on the points from discussion of repeated patterns, as outlined on previous slide notes).</a:t>
            </a:r>
          </a:p>
          <a:p>
            <a:r>
              <a:rPr lang="en-GB" dirty="0">
                <a:solidFill>
                  <a:schemeClr val="tx1"/>
                </a:solidFill>
              </a:rPr>
              <a:t>In preparation and feedback, you can emphasise the grammar-meaning link suggested in the instruction, reflecting on language choices that most emphasise the ugliness and harshness of the city.</a:t>
            </a:r>
          </a:p>
          <a:p>
            <a:r>
              <a:rPr lang="en-GB" dirty="0">
                <a:solidFill>
                  <a:schemeClr val="tx1"/>
                </a:solidFill>
              </a:rPr>
              <a:t>The next slides look in more detail at some of the patterns that create strong rhythms and emphasise the main ideas.</a:t>
            </a:r>
          </a:p>
          <a:p>
            <a:endParaRPr lang="en-GB" dirty="0">
              <a:solidFill>
                <a:schemeClr val="tx1"/>
              </a:solidFill>
            </a:endParaRPr>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1891538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solidFill>
                  <a:schemeClr val="tx1"/>
                </a:solidFill>
              </a:rPr>
              <a:t>You can use the ‘mini scripts’ on the slide to model explanations of the effect of particular sentence patterns. Stress the context of the opening of ‘The Promise’ that lays out the ‘problem’ in the story that needs to be resolved. Try to avoid making generic comments about short sentences </a:t>
            </a:r>
            <a:r>
              <a:rPr lang="en-GB" dirty="0" err="1">
                <a:solidFill>
                  <a:schemeClr val="tx1"/>
                </a:solidFill>
              </a:rPr>
              <a:t>eg</a:t>
            </a:r>
            <a:r>
              <a:rPr lang="en-GB" dirty="0">
                <a:solidFill>
                  <a:schemeClr val="tx1"/>
                </a:solidFill>
              </a:rPr>
              <a:t> that ‘short snappy sentences create tension’. You can reflect on how these sentences were emphasised in students’ choral readings and if they agree that the rhythm slows at this point to ‘hammer home’ the central ‘problem’. You could try altering sentence construction to hear the rhythm of alternative choices e.g. ‘Nothing grew and everything was broken and no one ever smiled.’ Does this give as bleak a picture as the original, which gives more emphasis to the patterning of successive pronoun starts: </a:t>
            </a:r>
            <a:r>
              <a:rPr lang="en-GB" dirty="0" err="1">
                <a:solidFill>
                  <a:schemeClr val="tx1"/>
                </a:solidFill>
              </a:rPr>
              <a:t>Nothing..Everything</a:t>
            </a:r>
            <a:r>
              <a:rPr lang="en-GB" dirty="0">
                <a:solidFill>
                  <a:schemeClr val="tx1"/>
                </a:solidFill>
              </a:rPr>
              <a:t>…No one?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solidFill>
                  <a:schemeClr val="tx1"/>
                </a:solidFill>
              </a:rPr>
              <a:t>You can use the ‘mini scripts’ on the slide to model explanations of the effect of particular sentence patterns. Try to avoid making generic comments about co-ordinated sentences e.g. that overusing ‘and’ sounds childish or boring. Note that Nicola Davies uses ‘and’ to join words into phrases and to join clauses. You could experiment with different choices e.g. ‘The people had grown as mean and hard and ugly as their city. And I was mean and hard and ugly too.’ Does punctuating the second clause as a separate sentence give extra emphasis to the link between surroundings and personal behaviour?</a:t>
            </a:r>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526506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solidFill>
                  <a:schemeClr val="tx1"/>
                </a:solidFill>
              </a:rPr>
              <a:t>You can use the ‘mini scripts’ on the slide to model explanations of the effect of particular sentence patterns. Try to avoid making generic comments about subordinate clauses e.g. that they ‘add information’. In the context of the opening to ‘The Promise’ you can stress how they strengthen the visual picture we get of the city, add auditory effects and reinforce the atmosphere of harshness and threat. You can experiment with alternative choices to compare effects e.g. whether writing the first sentence as three short single-clause sentences might create a deliberately disjointed effect that ‘works’ to convey the harsh atmosphere: ‘</a:t>
            </a:r>
            <a:r>
              <a:rPr lang="en-GB" i="1" dirty="0">
                <a:solidFill>
                  <a:schemeClr val="tx1"/>
                </a:solidFill>
              </a:rPr>
              <a:t>Its streets were dry as dust. They were cracked by heat and dust. They were never blessed with rain’</a:t>
            </a:r>
            <a:r>
              <a:rPr lang="en-GB" dirty="0">
                <a:solidFill>
                  <a:schemeClr val="tx1"/>
                </a:solidFill>
              </a:rPr>
              <a:t> or is the original list of three clauses more successful in emphasising the harshness of the surroundings?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2676386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like, as consolidation, you could use the illustration from ‘The Promise’ and the sentence examples to encourage students to try out the different sentence patterns they have looked at on previous slides. Recap with students the choices they can make:</a:t>
            </a:r>
          </a:p>
          <a:p>
            <a:pPr marL="0" indent="0">
              <a:lnSpc>
                <a:spcPts val="2800"/>
              </a:lnSpc>
              <a:spcBef>
                <a:spcPts val="0"/>
              </a:spcBef>
              <a:buNone/>
            </a:pPr>
            <a:r>
              <a:rPr lang="en-GB" sz="1200" dirty="0"/>
              <a:t>You can choose short or longer sentences and think about where to place them in a paragraph.</a:t>
            </a:r>
          </a:p>
          <a:p>
            <a:pPr marL="0" indent="0">
              <a:lnSpc>
                <a:spcPts val="2800"/>
              </a:lnSpc>
              <a:spcBef>
                <a:spcPts val="0"/>
              </a:spcBef>
              <a:buNone/>
            </a:pPr>
            <a:r>
              <a:rPr lang="en-GB" sz="1200" dirty="0"/>
              <a:t>You can use co-ordination (e.g. with ‘and’) to emphasise how ideas are linked. </a:t>
            </a:r>
          </a:p>
          <a:p>
            <a:pPr marL="0" indent="0">
              <a:lnSpc>
                <a:spcPts val="2800"/>
              </a:lnSpc>
              <a:spcBef>
                <a:spcPts val="0"/>
              </a:spcBef>
              <a:buNone/>
            </a:pPr>
            <a:r>
              <a:rPr lang="en-GB" sz="1200" dirty="0"/>
              <a:t>You can use subordinate clauses to provide layers of visual or auditory detail.</a:t>
            </a:r>
          </a:p>
          <a:p>
            <a:endParaRPr lang="en-GB" dirty="0"/>
          </a:p>
        </p:txBody>
      </p:sp>
      <p:sp>
        <p:nvSpPr>
          <p:cNvPr id="4" name="Slide Number Placeholder 3"/>
          <p:cNvSpPr>
            <a:spLocks noGrp="1"/>
          </p:cNvSpPr>
          <p:nvPr>
            <p:ph type="sldNum" sz="quarter" idx="10"/>
          </p:nvPr>
        </p:nvSpPr>
        <p:spPr/>
        <p:txBody>
          <a:bodyPr/>
          <a:lstStyle/>
          <a:p>
            <a:fld id="{B881F5F2-E548-4CF2-B7B0-CECB8766D031}" type="slidenum">
              <a:rPr lang="en-GB" smtClean="0"/>
              <a:t>9</a:t>
            </a:fld>
            <a:endParaRPr lang="en-GB"/>
          </a:p>
        </p:txBody>
      </p:sp>
    </p:spTree>
    <p:extLst>
      <p:ext uri="{BB962C8B-B14F-4D97-AF65-F5344CB8AC3E}">
        <p14:creationId xmlns:p14="http://schemas.microsoft.com/office/powerpoint/2010/main" val="595500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2308324"/>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Varying sentence patterns and rhythms to emphasise meaning in narrative</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36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457045" y="1607707"/>
            <a:ext cx="2509295" cy="3057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6692368" y="88774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6886240" y="485299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5" name="TextBox 4">
            <a:extLst>
              <a:ext uri="{FF2B5EF4-FFF2-40B4-BE49-F238E27FC236}">
                <a16:creationId xmlns:a16="http://schemas.microsoft.com/office/drawing/2014/main" id="{DA22E1E5-2190-4A2D-A0CA-513755A6A65C}"/>
              </a:ext>
            </a:extLst>
          </p:cNvPr>
          <p:cNvSpPr txBox="1"/>
          <p:nvPr/>
        </p:nvSpPr>
        <p:spPr>
          <a:xfrm>
            <a:off x="268114" y="5226321"/>
            <a:ext cx="8698226" cy="1323439"/>
          </a:xfrm>
          <a:prstGeom prst="rect">
            <a:avLst/>
          </a:prstGeom>
          <a:noFill/>
        </p:spPr>
        <p:txBody>
          <a:bodyPr wrap="square" rtlCol="0">
            <a:spAutoFit/>
          </a:bodyPr>
          <a:lstStyle/>
          <a:p>
            <a:r>
              <a:rPr lang="en-GB" sz="2000" dirty="0">
                <a:solidFill>
                  <a:srgbClr val="FF0000"/>
                </a:solidFill>
              </a:rPr>
              <a:t>Read aloud the opening to </a:t>
            </a:r>
            <a:r>
              <a:rPr lang="en-GB" sz="2000" i="1" dirty="0">
                <a:solidFill>
                  <a:srgbClr val="FF0000"/>
                </a:solidFill>
              </a:rPr>
              <a:t>The Promise </a:t>
            </a:r>
            <a:r>
              <a:rPr lang="en-GB" sz="2000" dirty="0">
                <a:solidFill>
                  <a:srgbClr val="FF0000"/>
                </a:solidFill>
              </a:rPr>
              <a:t>by Nicola Davies</a:t>
            </a:r>
            <a:r>
              <a:rPr lang="en-GB" sz="2000" i="1" dirty="0">
                <a:solidFill>
                  <a:srgbClr val="FF0000"/>
                </a:solidFill>
              </a:rPr>
              <a:t>. </a:t>
            </a:r>
            <a:r>
              <a:rPr lang="en-GB" sz="2000" dirty="0">
                <a:solidFill>
                  <a:srgbClr val="FF0000"/>
                </a:solidFill>
              </a:rPr>
              <a:t>Would you like to live in this city? Give your reasons. </a:t>
            </a:r>
          </a:p>
          <a:p>
            <a:r>
              <a:rPr lang="en-GB" sz="2000" dirty="0">
                <a:solidFill>
                  <a:srgbClr val="FF0000"/>
                </a:solidFill>
              </a:rPr>
              <a:t>Can you find a phrase that is repeated three times? Why do you think the writer repeats this particular phrase? </a:t>
            </a:r>
          </a:p>
        </p:txBody>
      </p:sp>
      <p:sp>
        <p:nvSpPr>
          <p:cNvPr id="16" name="TextBox 15">
            <a:extLst>
              <a:ext uri="{FF2B5EF4-FFF2-40B4-BE49-F238E27FC236}">
                <a16:creationId xmlns:a16="http://schemas.microsoft.com/office/drawing/2014/main" id="{FA56CAE6-9B29-4FF6-A028-C2F2BDAEB8D1}"/>
              </a:ext>
            </a:extLst>
          </p:cNvPr>
          <p:cNvSpPr txBox="1"/>
          <p:nvPr/>
        </p:nvSpPr>
        <p:spPr>
          <a:xfrm>
            <a:off x="270446" y="1202228"/>
            <a:ext cx="5885730" cy="3754874"/>
          </a:xfrm>
          <a:prstGeom prst="rect">
            <a:avLst/>
          </a:prstGeom>
          <a:noFill/>
        </p:spPr>
        <p:txBody>
          <a:bodyPr wrap="square" rtlCol="0">
            <a:spAutoFit/>
          </a:bodyPr>
          <a:lstStyle/>
          <a:p>
            <a:r>
              <a:rPr lang="en-GB" sz="2000" dirty="0"/>
              <a:t>When I was young I lived in a city that was mean and hard and ugly. Its streets were dry as dust, cracked by heat and cold, and never blessed with rain. A gritty, yellow wind blew constantly, scratching around the city like a hungry dog. Nothing grew. Everything was broken. No one ever smiled. The people had grown as mean and hard and ugly as their city and I was mean and hard and ugly too. I lived by stealing from those who had almost as little as I did. My heart was as shrivelled as the dead trees in the park.</a:t>
            </a:r>
          </a:p>
          <a:p>
            <a:r>
              <a:rPr lang="en-GB" dirty="0"/>
              <a:t> </a:t>
            </a:r>
          </a:p>
        </p:txBody>
      </p:sp>
    </p:spTree>
    <p:extLst>
      <p:ext uri="{BB962C8B-B14F-4D97-AF65-F5344CB8AC3E}">
        <p14:creationId xmlns:p14="http://schemas.microsoft.com/office/powerpoint/2010/main" val="3797572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36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457045" y="1607707"/>
            <a:ext cx="2509295" cy="3057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6692368" y="88774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6886240" y="485299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5" name="TextBox 4">
            <a:extLst>
              <a:ext uri="{FF2B5EF4-FFF2-40B4-BE49-F238E27FC236}">
                <a16:creationId xmlns:a16="http://schemas.microsoft.com/office/drawing/2014/main" id="{DA22E1E5-2190-4A2D-A0CA-513755A6A65C}"/>
              </a:ext>
            </a:extLst>
          </p:cNvPr>
          <p:cNvSpPr txBox="1"/>
          <p:nvPr/>
        </p:nvSpPr>
        <p:spPr>
          <a:xfrm>
            <a:off x="158998" y="5250653"/>
            <a:ext cx="8807342" cy="1323439"/>
          </a:xfrm>
          <a:prstGeom prst="rect">
            <a:avLst/>
          </a:prstGeom>
          <a:noFill/>
        </p:spPr>
        <p:txBody>
          <a:bodyPr wrap="square" rtlCol="0">
            <a:spAutoFit/>
          </a:bodyPr>
          <a:lstStyle/>
          <a:p>
            <a:r>
              <a:rPr lang="en-GB" sz="2000" dirty="0">
                <a:solidFill>
                  <a:srgbClr val="FF0000"/>
                </a:solidFill>
              </a:rPr>
              <a:t>Prepare a choral reading of this opening to </a:t>
            </a:r>
            <a:r>
              <a:rPr lang="en-GB" sz="2000" i="1" dirty="0">
                <a:solidFill>
                  <a:srgbClr val="FF0000"/>
                </a:solidFill>
              </a:rPr>
              <a:t>The Promise</a:t>
            </a:r>
            <a:r>
              <a:rPr lang="en-GB" sz="2000" dirty="0">
                <a:solidFill>
                  <a:srgbClr val="FF0000"/>
                </a:solidFill>
              </a:rPr>
              <a:t>. Which words, phrases or sentences will you emphasise to bring out the ugliness of the city and the harshness of people’s lives in it? Experiment with the effects of using single and multiple voices or of varying volume and tone.</a:t>
            </a:r>
          </a:p>
        </p:txBody>
      </p:sp>
      <p:sp>
        <p:nvSpPr>
          <p:cNvPr id="16" name="TextBox 15">
            <a:extLst>
              <a:ext uri="{FF2B5EF4-FFF2-40B4-BE49-F238E27FC236}">
                <a16:creationId xmlns:a16="http://schemas.microsoft.com/office/drawing/2014/main" id="{FA56CAE6-9B29-4FF6-A028-C2F2BDAEB8D1}"/>
              </a:ext>
            </a:extLst>
          </p:cNvPr>
          <p:cNvSpPr txBox="1"/>
          <p:nvPr/>
        </p:nvSpPr>
        <p:spPr>
          <a:xfrm>
            <a:off x="270446" y="1202228"/>
            <a:ext cx="5885730" cy="3754874"/>
          </a:xfrm>
          <a:prstGeom prst="rect">
            <a:avLst/>
          </a:prstGeom>
          <a:noFill/>
        </p:spPr>
        <p:txBody>
          <a:bodyPr wrap="square" rtlCol="0">
            <a:spAutoFit/>
          </a:bodyPr>
          <a:lstStyle/>
          <a:p>
            <a:r>
              <a:rPr lang="en-GB" sz="2000" dirty="0"/>
              <a:t>When I was young I lived in a city that was mean and hard and ugly. Its streets were dry as dust, cracked by heat and cold, and never blessed with rain. A gritty, yellow wind blew constantly, scratching around the city like a hungry dog. Nothing grew. Everything was broken. No one ever smiled. The people had grown as mean and hard and ugly as their city and I was mean and hard and ugly too. I lived by stealing from those who had almost as little as I did. My heart was as shrivelled as the dead trees in the park.</a:t>
            </a:r>
          </a:p>
          <a:p>
            <a:r>
              <a:rPr lang="en-GB" dirty="0"/>
              <a:t> </a:t>
            </a:r>
          </a:p>
        </p:txBody>
      </p:sp>
      <p:sp>
        <p:nvSpPr>
          <p:cNvPr id="20" name="Rounded Rectangle 8">
            <a:extLst>
              <a:ext uri="{FF2B5EF4-FFF2-40B4-BE49-F238E27FC236}">
                <a16:creationId xmlns:a16="http://schemas.microsoft.com/office/drawing/2014/main" id="{C36CF295-AA1C-47CD-BB8F-12EDD18E03FB}"/>
              </a:ext>
            </a:extLst>
          </p:cNvPr>
          <p:cNvSpPr/>
          <p:nvPr/>
        </p:nvSpPr>
        <p:spPr>
          <a:xfrm>
            <a:off x="4889009" y="4799368"/>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9104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8" name="Rounded Rectangle 7"/>
          <p:cNvSpPr/>
          <p:nvPr/>
        </p:nvSpPr>
        <p:spPr>
          <a:xfrm>
            <a:off x="7051173" y="1200755"/>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245045" y="5976081"/>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10" name="TextBox 9">
            <a:extLst>
              <a:ext uri="{FF2B5EF4-FFF2-40B4-BE49-F238E27FC236}">
                <a16:creationId xmlns:a16="http://schemas.microsoft.com/office/drawing/2014/main" id="{590CC06F-666E-4CB9-B029-DBFE5C4438FE}"/>
              </a:ext>
            </a:extLst>
          </p:cNvPr>
          <p:cNvSpPr txBox="1"/>
          <p:nvPr/>
        </p:nvSpPr>
        <p:spPr>
          <a:xfrm>
            <a:off x="232252" y="1378228"/>
            <a:ext cx="7868140" cy="400110"/>
          </a:xfrm>
          <a:prstGeom prst="rect">
            <a:avLst/>
          </a:prstGeom>
          <a:noFill/>
        </p:spPr>
        <p:txBody>
          <a:bodyPr wrap="square" rtlCol="0">
            <a:spAutoFit/>
          </a:bodyPr>
          <a:lstStyle/>
          <a:p>
            <a:r>
              <a:rPr lang="en-GB" sz="2000" dirty="0">
                <a:solidFill>
                  <a:srgbClr val="FF0000"/>
                </a:solidFill>
              </a:rPr>
              <a:t>Nothing</a:t>
            </a:r>
            <a:r>
              <a:rPr lang="en-GB" sz="2000" dirty="0"/>
              <a:t> grew. </a:t>
            </a:r>
            <a:r>
              <a:rPr lang="en-GB" sz="2000" dirty="0">
                <a:solidFill>
                  <a:srgbClr val="FF0000"/>
                </a:solidFill>
              </a:rPr>
              <a:t>Everything</a:t>
            </a:r>
            <a:r>
              <a:rPr lang="en-GB" sz="2000" dirty="0"/>
              <a:t> was broken. </a:t>
            </a:r>
            <a:r>
              <a:rPr lang="en-GB" sz="2000" dirty="0">
                <a:solidFill>
                  <a:srgbClr val="FF0000"/>
                </a:solidFill>
              </a:rPr>
              <a:t>No one </a:t>
            </a:r>
            <a:r>
              <a:rPr lang="en-GB" sz="2000" dirty="0"/>
              <a:t>ever smiled. </a:t>
            </a:r>
          </a:p>
        </p:txBody>
      </p:sp>
      <p:sp>
        <p:nvSpPr>
          <p:cNvPr id="11" name="Speech Bubble: Oval 10">
            <a:extLst>
              <a:ext uri="{FF2B5EF4-FFF2-40B4-BE49-F238E27FC236}">
                <a16:creationId xmlns:a16="http://schemas.microsoft.com/office/drawing/2014/main" id="{96229DB3-88A1-4B5F-8DB6-695C0AD7DF91}"/>
              </a:ext>
            </a:extLst>
          </p:cNvPr>
          <p:cNvSpPr/>
          <p:nvPr/>
        </p:nvSpPr>
        <p:spPr>
          <a:xfrm>
            <a:off x="4612805" y="2271130"/>
            <a:ext cx="4423691" cy="3405749"/>
          </a:xfrm>
          <a:prstGeom prst="wedgeEllipseCallout">
            <a:avLst>
              <a:gd name="adj1" fmla="val -50700"/>
              <a:gd name="adj2" fmla="val -604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The three very short factual sentences and the  deliberate repetition of </a:t>
            </a:r>
            <a:r>
              <a:rPr lang="en-GB" dirty="0">
                <a:solidFill>
                  <a:srgbClr val="FF0000"/>
                </a:solidFill>
              </a:rPr>
              <a:t>pronoun starts </a:t>
            </a:r>
            <a:r>
              <a:rPr lang="en-GB" dirty="0">
                <a:solidFill>
                  <a:schemeClr val="tx1"/>
                </a:solidFill>
              </a:rPr>
              <a:t>stress how unrelentingly dull and harsh life is across the city. Everything and everyone is affected and there seems to be no chance of escape to a better life.</a:t>
            </a:r>
          </a:p>
        </p:txBody>
      </p:sp>
      <p:sp>
        <p:nvSpPr>
          <p:cNvPr id="13" name="Speech Bubble: Oval 12">
            <a:extLst>
              <a:ext uri="{FF2B5EF4-FFF2-40B4-BE49-F238E27FC236}">
                <a16:creationId xmlns:a16="http://schemas.microsoft.com/office/drawing/2014/main" id="{7C679B99-5D3B-467E-AB4A-1C7F703FD1C4}"/>
              </a:ext>
            </a:extLst>
          </p:cNvPr>
          <p:cNvSpPr/>
          <p:nvPr/>
        </p:nvSpPr>
        <p:spPr>
          <a:xfrm>
            <a:off x="307006" y="2567584"/>
            <a:ext cx="4077868" cy="3109295"/>
          </a:xfrm>
          <a:prstGeom prst="wedgeEllipseCallout">
            <a:avLst>
              <a:gd name="adj1" fmla="val 5734"/>
              <a:gd name="adj2" fmla="val -651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Placing these three short sentences next to each other in the middle of the paragraph draws attention to them, slowing down the rhythm and making you focus on the message.</a:t>
            </a:r>
          </a:p>
        </p:txBody>
      </p:sp>
    </p:spTree>
    <p:extLst>
      <p:ext uri="{BB962C8B-B14F-4D97-AF65-F5344CB8AC3E}">
        <p14:creationId xmlns:p14="http://schemas.microsoft.com/office/powerpoint/2010/main" val="16459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8" name="Rounded Rectangle 7"/>
          <p:cNvSpPr/>
          <p:nvPr/>
        </p:nvSpPr>
        <p:spPr>
          <a:xfrm>
            <a:off x="7051173" y="1200755"/>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245045" y="6038599"/>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10" name="TextBox 9">
            <a:extLst>
              <a:ext uri="{FF2B5EF4-FFF2-40B4-BE49-F238E27FC236}">
                <a16:creationId xmlns:a16="http://schemas.microsoft.com/office/drawing/2014/main" id="{590CC06F-666E-4CB9-B029-DBFE5C4438FE}"/>
              </a:ext>
            </a:extLst>
          </p:cNvPr>
          <p:cNvSpPr txBox="1"/>
          <p:nvPr/>
        </p:nvSpPr>
        <p:spPr>
          <a:xfrm>
            <a:off x="450768" y="1548302"/>
            <a:ext cx="5921432" cy="707886"/>
          </a:xfrm>
          <a:prstGeom prst="rect">
            <a:avLst/>
          </a:prstGeom>
          <a:noFill/>
        </p:spPr>
        <p:txBody>
          <a:bodyPr wrap="square" rtlCol="0">
            <a:spAutoFit/>
          </a:bodyPr>
          <a:lstStyle/>
          <a:p>
            <a:r>
              <a:rPr lang="en-GB" sz="2000" dirty="0"/>
              <a:t>The people had grown as mean </a:t>
            </a:r>
            <a:r>
              <a:rPr lang="en-GB" sz="2000" dirty="0">
                <a:solidFill>
                  <a:srgbClr val="FF0000"/>
                </a:solidFill>
              </a:rPr>
              <a:t>and</a:t>
            </a:r>
            <a:r>
              <a:rPr lang="en-GB" sz="2000" dirty="0"/>
              <a:t> hard </a:t>
            </a:r>
            <a:r>
              <a:rPr lang="en-GB" sz="2000" dirty="0">
                <a:solidFill>
                  <a:srgbClr val="FF0000"/>
                </a:solidFill>
              </a:rPr>
              <a:t>and </a:t>
            </a:r>
            <a:r>
              <a:rPr lang="en-GB" sz="2000" dirty="0"/>
              <a:t>ugly as their city </a:t>
            </a:r>
            <a:r>
              <a:rPr lang="en-GB" sz="2000" dirty="0">
                <a:solidFill>
                  <a:srgbClr val="FF0000"/>
                </a:solidFill>
              </a:rPr>
              <a:t>and </a:t>
            </a:r>
            <a:r>
              <a:rPr lang="en-GB" sz="2000" dirty="0"/>
              <a:t>I was mean </a:t>
            </a:r>
            <a:r>
              <a:rPr lang="en-GB" sz="2000" dirty="0">
                <a:solidFill>
                  <a:srgbClr val="FF0000"/>
                </a:solidFill>
              </a:rPr>
              <a:t>and</a:t>
            </a:r>
            <a:r>
              <a:rPr lang="en-GB" sz="2000" dirty="0"/>
              <a:t> hard </a:t>
            </a:r>
            <a:r>
              <a:rPr lang="en-GB" sz="2000" dirty="0">
                <a:solidFill>
                  <a:srgbClr val="FF0000"/>
                </a:solidFill>
              </a:rPr>
              <a:t>and</a:t>
            </a:r>
            <a:r>
              <a:rPr lang="en-GB" sz="2000" dirty="0"/>
              <a:t> ugly too.</a:t>
            </a:r>
          </a:p>
        </p:txBody>
      </p:sp>
      <p:sp>
        <p:nvSpPr>
          <p:cNvPr id="11" name="Speech Bubble: Oval 10">
            <a:extLst>
              <a:ext uri="{FF2B5EF4-FFF2-40B4-BE49-F238E27FC236}">
                <a16:creationId xmlns:a16="http://schemas.microsoft.com/office/drawing/2014/main" id="{96229DB3-88A1-4B5F-8DB6-695C0AD7DF91}"/>
              </a:ext>
            </a:extLst>
          </p:cNvPr>
          <p:cNvSpPr/>
          <p:nvPr/>
        </p:nvSpPr>
        <p:spPr>
          <a:xfrm>
            <a:off x="4778652" y="2384999"/>
            <a:ext cx="4077867" cy="3653600"/>
          </a:xfrm>
          <a:prstGeom prst="wedgeEllipseCallout">
            <a:avLst>
              <a:gd name="adj1" fmla="val -58742"/>
              <a:gd name="adj2" fmla="val -521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The heavy use of </a:t>
            </a:r>
            <a:r>
              <a:rPr lang="en-GB" dirty="0">
                <a:solidFill>
                  <a:srgbClr val="FF0000"/>
                </a:solidFill>
              </a:rPr>
              <a:t>co-ordination, </a:t>
            </a:r>
            <a:r>
              <a:rPr lang="en-GB" dirty="0">
                <a:solidFill>
                  <a:schemeClr val="tx1"/>
                </a:solidFill>
              </a:rPr>
              <a:t>with ‘and’ used to join words into phrases and to join clauses, creates a deliberately repetitive rhythm in the sentence that stresses the relentless harshness of city life. It also shows that individual behaviour is directly linked to the ugly environment.     </a:t>
            </a:r>
          </a:p>
        </p:txBody>
      </p:sp>
      <p:sp>
        <p:nvSpPr>
          <p:cNvPr id="13" name="Speech Bubble: Oval 12">
            <a:extLst>
              <a:ext uri="{FF2B5EF4-FFF2-40B4-BE49-F238E27FC236}">
                <a16:creationId xmlns:a16="http://schemas.microsoft.com/office/drawing/2014/main" id="{7C679B99-5D3B-467E-AB4A-1C7F703FD1C4}"/>
              </a:ext>
            </a:extLst>
          </p:cNvPr>
          <p:cNvSpPr/>
          <p:nvPr/>
        </p:nvSpPr>
        <p:spPr>
          <a:xfrm>
            <a:off x="481352" y="3128016"/>
            <a:ext cx="4077868" cy="3109295"/>
          </a:xfrm>
          <a:prstGeom prst="wedgeEllipseCallout">
            <a:avLst>
              <a:gd name="adj1" fmla="val -8468"/>
              <a:gd name="adj2" fmla="val -662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The phrase ‘mean and hard and ugly’ is repeated three times in the same paragraph in order to emphasise the ‘problem’ in the story that needs resolving. The city and its people must be restored to health and happiness.</a:t>
            </a:r>
          </a:p>
        </p:txBody>
      </p:sp>
    </p:spTree>
    <p:extLst>
      <p:ext uri="{BB962C8B-B14F-4D97-AF65-F5344CB8AC3E}">
        <p14:creationId xmlns:p14="http://schemas.microsoft.com/office/powerpoint/2010/main" val="1986997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8" name="Rounded Rectangle 7"/>
          <p:cNvSpPr/>
          <p:nvPr/>
        </p:nvSpPr>
        <p:spPr>
          <a:xfrm>
            <a:off x="7051173" y="1200755"/>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245045" y="6038599"/>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10" name="TextBox 9">
            <a:extLst>
              <a:ext uri="{FF2B5EF4-FFF2-40B4-BE49-F238E27FC236}">
                <a16:creationId xmlns:a16="http://schemas.microsoft.com/office/drawing/2014/main" id="{590CC06F-666E-4CB9-B029-DBFE5C4438FE}"/>
              </a:ext>
            </a:extLst>
          </p:cNvPr>
          <p:cNvSpPr txBox="1"/>
          <p:nvPr/>
        </p:nvSpPr>
        <p:spPr>
          <a:xfrm>
            <a:off x="296503" y="1270962"/>
            <a:ext cx="5921432" cy="1323439"/>
          </a:xfrm>
          <a:prstGeom prst="rect">
            <a:avLst/>
          </a:prstGeom>
          <a:noFill/>
        </p:spPr>
        <p:txBody>
          <a:bodyPr wrap="square" rtlCol="0">
            <a:spAutoFit/>
          </a:bodyPr>
          <a:lstStyle/>
          <a:p>
            <a:r>
              <a:rPr lang="en-GB" sz="2000" dirty="0"/>
              <a:t>Its streets were dry as dust, </a:t>
            </a:r>
            <a:r>
              <a:rPr lang="en-GB" sz="2000" dirty="0">
                <a:solidFill>
                  <a:srgbClr val="FF0000"/>
                </a:solidFill>
              </a:rPr>
              <a:t>cracked by heat and cold</a:t>
            </a:r>
            <a:r>
              <a:rPr lang="en-GB" sz="2000" dirty="0"/>
              <a:t>, and </a:t>
            </a:r>
            <a:r>
              <a:rPr lang="en-GB" sz="2000" dirty="0">
                <a:solidFill>
                  <a:srgbClr val="FF0000"/>
                </a:solidFill>
              </a:rPr>
              <a:t>never blessed with rain</a:t>
            </a:r>
            <a:r>
              <a:rPr lang="en-GB" sz="2000" dirty="0"/>
              <a:t>. A gritty, yellow wind blew constantly, </a:t>
            </a:r>
            <a:r>
              <a:rPr lang="en-GB" sz="2000" dirty="0">
                <a:solidFill>
                  <a:srgbClr val="FF0000"/>
                </a:solidFill>
              </a:rPr>
              <a:t>scratching around the city like a hungry dog.</a:t>
            </a:r>
            <a:r>
              <a:rPr lang="en-GB" sz="2000" dirty="0"/>
              <a:t> .</a:t>
            </a:r>
          </a:p>
        </p:txBody>
      </p:sp>
      <p:sp>
        <p:nvSpPr>
          <p:cNvPr id="11" name="Speech Bubble: Oval 10">
            <a:extLst>
              <a:ext uri="{FF2B5EF4-FFF2-40B4-BE49-F238E27FC236}">
                <a16:creationId xmlns:a16="http://schemas.microsoft.com/office/drawing/2014/main" id="{96229DB3-88A1-4B5F-8DB6-695C0AD7DF91}"/>
              </a:ext>
            </a:extLst>
          </p:cNvPr>
          <p:cNvSpPr/>
          <p:nvPr/>
        </p:nvSpPr>
        <p:spPr>
          <a:xfrm>
            <a:off x="4975527" y="2276872"/>
            <a:ext cx="4077867" cy="3596337"/>
          </a:xfrm>
          <a:prstGeom prst="wedgeEllipseCallout">
            <a:avLst>
              <a:gd name="adj1" fmla="val -61102"/>
              <a:gd name="adj2" fmla="val -413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The </a:t>
            </a:r>
            <a:r>
              <a:rPr lang="en-GB" dirty="0">
                <a:solidFill>
                  <a:srgbClr val="FF0000"/>
                </a:solidFill>
              </a:rPr>
              <a:t>subordinate clauses </a:t>
            </a:r>
            <a:r>
              <a:rPr lang="en-GB" dirty="0">
                <a:solidFill>
                  <a:schemeClr val="tx1"/>
                </a:solidFill>
              </a:rPr>
              <a:t>aren’t essential to the meaning of these sentences but they add sensory detail, helping us to visualise the city streets and to establish through their imagery the atmosphere of harshness, ugliness and threat. </a:t>
            </a:r>
          </a:p>
        </p:txBody>
      </p:sp>
      <p:sp>
        <p:nvSpPr>
          <p:cNvPr id="13" name="Speech Bubble: Oval 12">
            <a:extLst>
              <a:ext uri="{FF2B5EF4-FFF2-40B4-BE49-F238E27FC236}">
                <a16:creationId xmlns:a16="http://schemas.microsoft.com/office/drawing/2014/main" id="{7C679B99-5D3B-467E-AB4A-1C7F703FD1C4}"/>
              </a:ext>
            </a:extLst>
          </p:cNvPr>
          <p:cNvSpPr/>
          <p:nvPr/>
        </p:nvSpPr>
        <p:spPr>
          <a:xfrm>
            <a:off x="90606" y="3128016"/>
            <a:ext cx="4625410" cy="3308006"/>
          </a:xfrm>
          <a:prstGeom prst="wedgeEllipseCallout">
            <a:avLst>
              <a:gd name="adj1" fmla="val -8468"/>
              <a:gd name="adj2" fmla="val -662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The </a:t>
            </a:r>
            <a:r>
              <a:rPr lang="en-GB" dirty="0">
                <a:solidFill>
                  <a:srgbClr val="FF0000"/>
                </a:solidFill>
              </a:rPr>
              <a:t>subordinate clauses </a:t>
            </a:r>
            <a:r>
              <a:rPr lang="en-GB" dirty="0">
                <a:solidFill>
                  <a:schemeClr val="tx1"/>
                </a:solidFill>
              </a:rPr>
              <a:t>add richness to the rhythm and texture of the prose, reinforcing our view of the city through sound effects as well as imagery, for example by using harsh vowel and consonant sounds in words like </a:t>
            </a:r>
            <a:r>
              <a:rPr lang="en-GB" i="1" dirty="0">
                <a:solidFill>
                  <a:schemeClr val="tx1"/>
                </a:solidFill>
              </a:rPr>
              <a:t>cracked, cold, scratching, hungry, dog</a:t>
            </a:r>
          </a:p>
        </p:txBody>
      </p:sp>
    </p:spTree>
    <p:extLst>
      <p:ext uri="{BB962C8B-B14F-4D97-AF65-F5344CB8AC3E}">
        <p14:creationId xmlns:p14="http://schemas.microsoft.com/office/powerpoint/2010/main" val="635140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95736"/>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you can think about </a:t>
            </a:r>
            <a:r>
              <a:rPr lang="en-GB" sz="1800" dirty="0">
                <a:solidFill>
                  <a:srgbClr val="FF0000"/>
                </a:solidFill>
              </a:rPr>
              <a:t>how you can create a particular message, mood or atmosphere.</a:t>
            </a:r>
            <a:r>
              <a:rPr lang="en-GB" sz="1800" dirty="0"/>
              <a:t> You might vary the patterns and rhythms of your sentences to emphasise their meaning.</a:t>
            </a:r>
          </a:p>
          <a:p>
            <a:pPr marL="0" indent="0">
              <a:lnSpc>
                <a:spcPts val="2800"/>
              </a:lnSpc>
              <a:spcBef>
                <a:spcPts val="0"/>
              </a:spcBef>
              <a:buNone/>
            </a:pPr>
            <a:r>
              <a:rPr lang="en-GB" sz="1800" dirty="0"/>
              <a:t>Remember to read your sentences aloud to hear the rhythms and sound effects that you are creating. </a:t>
            </a:r>
          </a:p>
          <a:p>
            <a:pPr marL="59357" indent="0">
              <a:lnSpc>
                <a:spcPts val="2400"/>
              </a:lnSpc>
              <a:spcBef>
                <a:spcPts val="0"/>
              </a:spcBef>
              <a:spcAft>
                <a:spcPts val="554"/>
              </a:spcAft>
              <a:buClrTx/>
              <a:buSzPct val="80000"/>
              <a:buNone/>
            </a:pPr>
            <a:endParaRPr lang="en-GB" sz="1800" u="sng"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080" y="-603448"/>
            <a:ext cx="8229600" cy="1600200"/>
          </a:xfrm>
        </p:spPr>
        <p:txBody>
          <a:bodyPr/>
          <a:lstStyle/>
          <a:p>
            <a:r>
              <a:rPr lang="en-GB" dirty="0"/>
              <a:t> </a:t>
            </a:r>
            <a:endParaRPr lang="en-GB" sz="4000" dirty="0"/>
          </a:p>
        </p:txBody>
      </p:sp>
      <p:pic>
        <p:nvPicPr>
          <p:cNvPr id="4"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7504" y="1181036"/>
            <a:ext cx="3528392" cy="4703792"/>
          </a:xfrm>
        </p:spPr>
      </p:pic>
      <p:sp>
        <p:nvSpPr>
          <p:cNvPr id="5" name="TextBox 4"/>
          <p:cNvSpPr txBox="1"/>
          <p:nvPr/>
        </p:nvSpPr>
        <p:spPr>
          <a:xfrm>
            <a:off x="4928592" y="1484784"/>
            <a:ext cx="3744416" cy="646331"/>
          </a:xfrm>
          <a:prstGeom prst="rect">
            <a:avLst/>
          </a:prstGeom>
          <a:noFill/>
        </p:spPr>
        <p:txBody>
          <a:bodyPr wrap="square" rtlCol="0">
            <a:spAutoFit/>
          </a:bodyPr>
          <a:lstStyle/>
          <a:p>
            <a:endParaRPr lang="en-GB" dirty="0"/>
          </a:p>
          <a:p>
            <a:endParaRPr lang="en-GB" dirty="0"/>
          </a:p>
        </p:txBody>
      </p:sp>
      <p:sp>
        <p:nvSpPr>
          <p:cNvPr id="3" name="TextBox 2"/>
          <p:cNvSpPr txBox="1"/>
          <p:nvPr/>
        </p:nvSpPr>
        <p:spPr>
          <a:xfrm>
            <a:off x="3707904" y="1052736"/>
            <a:ext cx="5328592" cy="4124206"/>
          </a:xfrm>
          <a:prstGeom prst="rect">
            <a:avLst/>
          </a:prstGeom>
          <a:noFill/>
        </p:spPr>
        <p:txBody>
          <a:bodyPr wrap="square" rtlCol="0">
            <a:spAutoFit/>
          </a:bodyPr>
          <a:lstStyle/>
          <a:p>
            <a:r>
              <a:rPr lang="en-GB" sz="2000" dirty="0">
                <a:solidFill>
                  <a:srgbClr val="FF0000"/>
                </a:solidFill>
                <a:sym typeface="Wingdings"/>
              </a:rPr>
              <a:t>Ugly squat skyscrapers blocked out the light. They towered over me. They soared into the sky. They imprisoned me. </a:t>
            </a:r>
          </a:p>
          <a:p>
            <a:endParaRPr lang="en-GB" sz="2000" dirty="0">
              <a:sym typeface="Wingdings"/>
            </a:endParaRPr>
          </a:p>
          <a:p>
            <a:endParaRPr lang="en-GB" sz="2000" dirty="0">
              <a:sym typeface="Wingdings"/>
            </a:endParaRPr>
          </a:p>
          <a:p>
            <a:r>
              <a:rPr lang="en-GB" sz="2000" dirty="0"/>
              <a:t>Experiment with different ways of rewriting and arranging these sentences. You can add your own sentences, using the picture to prompt ideas.</a:t>
            </a:r>
          </a:p>
          <a:p>
            <a:endParaRPr lang="en-GB" sz="2000" dirty="0"/>
          </a:p>
          <a:p>
            <a:r>
              <a:rPr lang="en-GB" sz="2000" dirty="0"/>
              <a:t>Your aim is to make the city sound harsh, ugly and threatening. </a:t>
            </a:r>
          </a:p>
          <a:p>
            <a:endParaRPr lang="en-GB" sz="2200" dirty="0">
              <a:sym typeface="Wingdings"/>
            </a:endParaRPr>
          </a:p>
        </p:txBody>
      </p:sp>
      <p:sp>
        <p:nvSpPr>
          <p:cNvPr id="6" name="TextBox 5"/>
          <p:cNvSpPr txBox="1"/>
          <p:nvPr/>
        </p:nvSpPr>
        <p:spPr>
          <a:xfrm>
            <a:off x="0" y="6257835"/>
            <a:ext cx="9144000" cy="400110"/>
          </a:xfrm>
          <a:prstGeom prst="rect">
            <a:avLst/>
          </a:prstGeom>
          <a:solidFill>
            <a:schemeClr val="tx2">
              <a:lumMod val="20000"/>
              <a:lumOff val="80000"/>
            </a:schemeClr>
          </a:solidFill>
        </p:spPr>
        <p:txBody>
          <a:bodyPr wrap="square" rtlCol="0">
            <a:spAutoFit/>
          </a:bodyPr>
          <a:lstStyle/>
          <a:p>
            <a:pPr algn="ctr"/>
            <a:r>
              <a:rPr lang="en-GB" sz="2000" dirty="0">
                <a:sym typeface="Wingdings"/>
              </a:rPr>
              <a:t>Read your writing aloud to hear the rhythm of the sentences you are creating. </a:t>
            </a:r>
            <a:endParaRPr lang="en-GB" sz="2000" dirty="0"/>
          </a:p>
        </p:txBody>
      </p:sp>
    </p:spTree>
    <p:extLst>
      <p:ext uri="{BB962C8B-B14F-4D97-AF65-F5344CB8AC3E}">
        <p14:creationId xmlns:p14="http://schemas.microsoft.com/office/powerpoint/2010/main" val="2481157773"/>
      </p:ext>
    </p:extLst>
  </p:cSld>
  <p:clrMapOvr>
    <a:masterClrMapping/>
  </p:clrMapOvr>
  <p:transition spd="slow">
    <p:push dir="u"/>
  </p:transition>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3341</TotalTime>
  <Words>2125</Words>
  <Application>Microsoft Office PowerPoint</Application>
  <PresentationFormat>On-screen Show (4:3)</PresentationFormat>
  <Paragraphs>92</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Black</vt:lpstr>
      <vt:lpstr>Times New Roman</vt:lpstr>
      <vt:lpstr>Wingdings</vt:lpstr>
      <vt:lpstr>Pixel</vt:lpstr>
      <vt:lpstr>PowerPoint Presentation</vt:lpstr>
      <vt:lpstr>LEAD Principles</vt:lpstr>
      <vt:lpstr>Noticing Patterns in a Text </vt:lpstr>
      <vt:lpstr>Noticing Patterns in a Text </vt:lpstr>
      <vt:lpstr>Noticing Patterns in a Text </vt:lpstr>
      <vt:lpstr>Noticing Patterns in a Text </vt:lpstr>
      <vt:lpstr>Noticing Patterns in a Text </vt:lpstr>
      <vt:lpstr>Verbalising the Grammar-Writing Link</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408</cp:revision>
  <cp:lastPrinted>2016-04-04T06:59:35Z</cp:lastPrinted>
  <dcterms:created xsi:type="dcterms:W3CDTF">2006-06-23T08:27:44Z</dcterms:created>
  <dcterms:modified xsi:type="dcterms:W3CDTF">2020-01-17T13:57:46Z</dcterms:modified>
</cp:coreProperties>
</file>